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slide+xml" PartName="/ppt/slides/slide10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7" roundtripDataSignature="AMtx7mjhsVg3SZ2iKgrE4Tc1UtdiKNiz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07" Type="http://customschemas.google.com/relationships/presentationmetadata" Target="metadata"/><Relationship Id="rId106" Type="http://schemas.openxmlformats.org/officeDocument/2006/relationships/slide" Target="slides/slide102.xml"/><Relationship Id="rId105" Type="http://schemas.openxmlformats.org/officeDocument/2006/relationships/slide" Target="slides/slide101.xml"/><Relationship Id="rId104" Type="http://schemas.openxmlformats.org/officeDocument/2006/relationships/slide" Target="slides/slide100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103" Type="http://schemas.openxmlformats.org/officeDocument/2006/relationships/slide" Target="slides/slide99.xml"/><Relationship Id="rId102" Type="http://schemas.openxmlformats.org/officeDocument/2006/relationships/slide" Target="slides/slide98.xml"/><Relationship Id="rId101" Type="http://schemas.openxmlformats.org/officeDocument/2006/relationships/slide" Target="slides/slide97.xml"/><Relationship Id="rId100" Type="http://schemas.openxmlformats.org/officeDocument/2006/relationships/slide" Target="slides/slide96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11" Type="http://schemas.openxmlformats.org/officeDocument/2006/relationships/slide" Target="slides/slide7.xml"/><Relationship Id="rId99" Type="http://schemas.openxmlformats.org/officeDocument/2006/relationships/slide" Target="slides/slide95.xml"/><Relationship Id="rId10" Type="http://schemas.openxmlformats.org/officeDocument/2006/relationships/slide" Target="slides/slide6.xml"/><Relationship Id="rId98" Type="http://schemas.openxmlformats.org/officeDocument/2006/relationships/slide" Target="slides/slide94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69" Type="http://schemas.openxmlformats.org/officeDocument/2006/relationships/slide" Target="slides/slide6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9" Type="http://schemas.openxmlformats.org/officeDocument/2006/relationships/slide" Target="slides/slide55.xml"/><Relationship Id="rId58" Type="http://schemas.openxmlformats.org/officeDocument/2006/relationships/slide" Target="slides/slide5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b4a609be1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gb4a609be18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b4a609be1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gb4a609be18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b4b4844c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gb4b4844c1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5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5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5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6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a2eacee5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ga2eacee56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a2eacee56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ga2eacee56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a2eacee569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ga2eacee569_1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ad4d976e4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gad4d976e41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ad4d976e4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gad4d976e4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ad4d976e4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gad4d976e41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ad4d976e4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gad4d976e41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ad4d976e4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gad4d976e41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ad4d976e4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gad4d976e41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ad4d976e4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gad4d976e41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ad4d976e4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gad4d976e41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af4e8439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gaf4e8439e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af4e8439e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gaf4e8439e2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af4e8439e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gaf4e8439e2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af4e8439e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gaf4e8439e2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af4e8439e2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gaf4e8439e2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af4e8439e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gaf4e8439e2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a91558fb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ga91558fb7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a91558fb7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ga91558fb7e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b4b4844c1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gb4b4844c19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a91558fb7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ga91558fb7e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a91558fb7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ga91558fb7e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a91558fb7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ga91558fb7e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a91558fb7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ga91558fb7e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b2c69879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gb2c698797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b2c698797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gb2c6987978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b2c698797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gb2c6987978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b2c698797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gb2c6987978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b2c698797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gb2c6987978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b2c698797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gb2c6987978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b2c698797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gb2c6987978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2c698797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gb2c6987978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b30320dd8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gb30320dd8f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b30320dd8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gb30320dd8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b30320dd8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gb30320dd8f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b4a609be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gb4a609be1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b4a609be1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gb4a609be18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b4a609be1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gb4a609be18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3"/>
          <p:cNvSpPr txBox="1"/>
          <p:nvPr>
            <p:ph type="title"/>
          </p:nvPr>
        </p:nvSpPr>
        <p:spPr>
          <a:xfrm>
            <a:off x="838199" y="1162537"/>
            <a:ext cx="10515600" cy="7251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3"/>
          <p:cNvSpPr txBox="1"/>
          <p:nvPr>
            <p:ph idx="1" type="body"/>
          </p:nvPr>
        </p:nvSpPr>
        <p:spPr>
          <a:xfrm>
            <a:off x="838199" y="2152947"/>
            <a:ext cx="10515600" cy="3315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" name="Google Shape;14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0162" y="5887736"/>
            <a:ext cx="1463206" cy="83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95063" y="6005385"/>
            <a:ext cx="2401873" cy="71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4358" y="5695463"/>
            <a:ext cx="1217480" cy="1025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6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47385" y="136525"/>
            <a:ext cx="2224453" cy="910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7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7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7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4"/>
          <p:cNvSpPr txBox="1"/>
          <p:nvPr>
            <p:ph type="ctrTitle"/>
          </p:nvPr>
        </p:nvSpPr>
        <p:spPr>
          <a:xfrm>
            <a:off x="1523998" y="1286194"/>
            <a:ext cx="914400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1" name="Google Shape;21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0162" y="5887736"/>
            <a:ext cx="1463206" cy="83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95063" y="6005385"/>
            <a:ext cx="2401873" cy="71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4358" y="5695463"/>
            <a:ext cx="1217480" cy="1025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6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47385" y="137014"/>
            <a:ext cx="2224453" cy="910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6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7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7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7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1.xml"/></Relationships>
</file>

<file path=ppt/slides/_rels/slide1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title"/>
          </p:nvPr>
        </p:nvSpPr>
        <p:spPr>
          <a:xfrm>
            <a:off x="1131162" y="1348365"/>
            <a:ext cx="10515600" cy="136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21908"/>
              </a:buClr>
              <a:buSzPts val="4770"/>
              <a:buFont typeface="Arial"/>
              <a:buNone/>
            </a:pPr>
            <a:r>
              <a:rPr b="1" lang="en-US" sz="4770">
                <a:solidFill>
                  <a:srgbClr val="821908"/>
                </a:solidFill>
              </a:rPr>
              <a:t>    </a:t>
            </a:r>
            <a:r>
              <a:rPr b="1" lang="en-US" sz="4770">
                <a:solidFill>
                  <a:srgbClr val="FF0000"/>
                </a:solidFill>
              </a:rPr>
              <a:t>Everyday Leadership Quotes</a:t>
            </a:r>
            <a:br>
              <a:rPr b="1" lang="en-US" sz="3959">
                <a:solidFill>
                  <a:srgbClr val="821908"/>
                </a:solidFill>
              </a:rPr>
            </a:br>
            <a:endParaRPr sz="3959"/>
          </a:p>
        </p:txBody>
      </p:sp>
      <p:sp>
        <p:nvSpPr>
          <p:cNvPr id="87" name="Google Shape;87;p1"/>
          <p:cNvSpPr txBox="1"/>
          <p:nvPr>
            <p:ph idx="1" type="body"/>
          </p:nvPr>
        </p:nvSpPr>
        <p:spPr>
          <a:xfrm>
            <a:off x="838199" y="3047120"/>
            <a:ext cx="10515600" cy="3315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21908"/>
              </a:buClr>
              <a:buSzPts val="3600"/>
              <a:buNone/>
            </a:pPr>
            <a:r>
              <a:rPr b="1" lang="en-US" sz="3600">
                <a:solidFill>
                  <a:srgbClr val="821908"/>
                </a:solidFill>
              </a:rPr>
              <a:t>*credits: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1908"/>
              </a:buClr>
              <a:buSzPts val="3600"/>
              <a:buNone/>
            </a:pPr>
            <a:r>
              <a:rPr b="1" lang="en-US" sz="3600">
                <a:solidFill>
                  <a:srgbClr val="821908"/>
                </a:solidFill>
              </a:rPr>
              <a:t>Dr Radhakrishnan Pillai,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1908"/>
              </a:buClr>
              <a:buSzPts val="3600"/>
              <a:buNone/>
            </a:pPr>
            <a:r>
              <a:rPr b="1" lang="en-US" sz="3600">
                <a:solidFill>
                  <a:srgbClr val="821908"/>
                </a:solidFill>
              </a:rPr>
              <a:t>author of best seller book- Corporate Chanakya</a:t>
            </a:r>
            <a:endParaRPr b="1" sz="3600">
              <a:solidFill>
                <a:srgbClr val="821908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type="ctrTitle"/>
          </p:nvPr>
        </p:nvSpPr>
        <p:spPr>
          <a:xfrm>
            <a:off x="310718" y="195309"/>
            <a:ext cx="11576482" cy="5459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9.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प्रत्यक्षपरोक्षानुमेया हि राजवृत्ति: ॥(१.९.४)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The affairs of a king (leader) are (of three kinds, viz.,) directly perceived, unperceived and inferred(1.9.4)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⁃The leader should be a perspective thinker. Thinking is a leader’s main work.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400">
        <p14:doors dir="vert"/>
      </p:transition>
    </mc:Choice>
    <mc:Fallback>
      <p:transition spd="med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b4a609be18_0_13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99.</a:t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Qualities of a good manager - 24</a:t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संवृतो_अदीन.अभिहास्य.जिह्म.भ्रुकुटी.क्षणः (६.१.६)</a:t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“To wait keeping treaties, obligations and pledges, or to avail himself of his enemy's weak points, making jokes with no loss of dignity or secrecy, never brow-beating and casting haughty and stern looks”</a:t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- should know how to deal with the enemy in a dignified manner </a:t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99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990000"/>
                </a:solidFill>
              </a:rPr>
              <a:t>#चाणक्य #Cāṇakya #India2025 #Leadership #Chanakya</a:t>
            </a:r>
            <a:endParaRPr b="1" sz="34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b4a609be18_0_1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100</a:t>
            </a:r>
            <a:r>
              <a:rPr b="1" lang="en-US" sz="3400">
                <a:solidFill>
                  <a:srgbClr val="000000"/>
                </a:solidFill>
              </a:rPr>
              <a:t>.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Qualities of a good manager - 25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काम.क्रोध.लोभ.स्तम्भ.चापल.उपताप.पैशुन् (६.१.६)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“Free from passion, anger, greed, obstinacy, fickleness, haste and back-biting habits”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- The manager should be a person of high character 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#चाणक्य #Cāṇakya #India2025 #Leadership #Chanakya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b4b4844c19_0_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101.</a:t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Qualities of a good manager - 26</a:t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स्मित.उदग्र.अभिभाषी वृद्ध.उपदेश.आचार इत्य् आत्म.सम्पत् ॥ (६.१.६)</a:t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“Talking to others with a smiling face, observing customs as taught by aged persons;--such is the nature of self-possession” (6.1.6)</a:t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- A minister (manager) should be pleasing and follow tradition </a:t>
            </a:r>
            <a:endParaRPr b="1" sz="34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660000"/>
                </a:solidFill>
              </a:rPr>
              <a:t>#चाणक्य #Cāṇakya #India2025 #Leadership #Chanakya</a:t>
            </a:r>
            <a:endParaRPr b="1" sz="34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>
            <p:ph type="ctrTitle"/>
          </p:nvPr>
        </p:nvSpPr>
        <p:spPr>
          <a:xfrm>
            <a:off x="310718" y="195309"/>
            <a:ext cx="11576482" cy="5459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0099"/>
                </a:solidFill>
              </a:rPr>
              <a:t>10. 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कर्मसु चैषां नित्यं परिक्षां कारयेत्, 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He (leader) should constantly hold an inspection of works (2.9.2)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⁃A leader should regularly inspect and supervise the work being done by his people 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/>
          <p:nvPr>
            <p:ph type="ctrTitle"/>
          </p:nvPr>
        </p:nvSpPr>
        <p:spPr>
          <a:xfrm>
            <a:off x="310718" y="195309"/>
            <a:ext cx="11576482" cy="5459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B40085"/>
                </a:solidFill>
              </a:rPr>
              <a:t>11. 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चित्तानित्यत्वान्मनुष्याणाम् ॥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 Leader should constantly inspect works. Men being inconstant in their minds(2.9.2)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⁃Without inspection people will not work as their minds are unsteady 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/>
          <p:nvPr>
            <p:ph type="ctrTitle"/>
          </p:nvPr>
        </p:nvSpPr>
        <p:spPr>
          <a:xfrm>
            <a:off x="310718" y="195309"/>
            <a:ext cx="10937290" cy="5459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C00000"/>
                </a:solidFill>
              </a:rPr>
              <a:t>12. 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श्रुताध्दि प्रञोपजायते  (१.५.१६)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“Continuous study ensures a trained intellect”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⁃A leader should study continuously. He has to be a life long learner. By regular study one becomes intelligent and brilliant</a:t>
            </a: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>
            <p:ph type="ctrTitle"/>
          </p:nvPr>
        </p:nvSpPr>
        <p:spPr>
          <a:xfrm>
            <a:off x="221940" y="-106531"/>
            <a:ext cx="11123721" cy="56905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2060"/>
                </a:solidFill>
              </a:rPr>
              <a:t>13. 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प्रञाया योगो योगागदात्मवत्तेति (१.५.१६)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“from intellect (comes) practical application”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⁃If you are intelligent you should apply ideas practically. Leadership is about intelligent execution </a:t>
            </a: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p14:dur="1600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/>
          <p:nvPr>
            <p:ph type="ctrTitle"/>
          </p:nvPr>
        </p:nvSpPr>
        <p:spPr>
          <a:xfrm>
            <a:off x="230818" y="1167415"/>
            <a:ext cx="11123721" cy="56905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14.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विधानां सामर्थ्यम् ॥ (१.५.१६)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“From practical application (results) self- possession”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⁃When a leader applies ideas practically and succeeds, there is a sense of satisfaction and contentment 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800">
        <p14:flythrough dir="out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/>
          <p:nvPr>
            <p:ph type="ctrTitle"/>
          </p:nvPr>
        </p:nvSpPr>
        <p:spPr>
          <a:xfrm>
            <a:off x="248573" y="284086"/>
            <a:ext cx="11123721" cy="6312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15.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स्वाम्यमात्यजनपददुगर्कोशदण्डिमत्रािण प्रकृ तयः (६.१.१)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“The King, The Minister, The Country, The Fortified City, The Treasury, The Army and The Ally are the constituent elements of a kingdom”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/>
          <p:nvPr>
            <p:ph type="ctrTitle"/>
          </p:nvPr>
        </p:nvSpPr>
        <p:spPr>
          <a:xfrm>
            <a:off x="248573" y="-115410"/>
            <a:ext cx="11123721" cy="6391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                                        </a:t>
            </a:r>
            <a:r>
              <a:rPr b="1" lang="en-US" sz="4000">
                <a:solidFill>
                  <a:srgbClr val="000099"/>
                </a:solidFill>
              </a:rPr>
              <a:t>16.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             Qualities of a SWAMI (The Leader)</a:t>
            </a: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                      </a:t>
            </a:r>
            <a:r>
              <a:rPr b="1" lang="en-US" sz="4000">
                <a:solidFill>
                  <a:srgbClr val="000099"/>
                </a:solidFill>
              </a:rPr>
              <a:t>•Intelligent and dynamic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•Given to seeing elders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•Truthful in speech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•Not breaking promise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•Grateful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•Desirous of training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      •Easily approachable (6.1.3)</a:t>
            </a:r>
            <a:br>
              <a:rPr b="1" lang="en-US" sz="4000">
                <a:solidFill>
                  <a:srgbClr val="000099"/>
                </a:solidFill>
              </a:rPr>
            </a:b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 txBox="1"/>
          <p:nvPr>
            <p:ph type="ctrTitle"/>
          </p:nvPr>
        </p:nvSpPr>
        <p:spPr>
          <a:xfrm>
            <a:off x="534139" y="781235"/>
            <a:ext cx="11123721" cy="4039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 </a:t>
            </a:r>
            <a:r>
              <a:rPr b="1" lang="en-US" sz="4000">
                <a:solidFill>
                  <a:srgbClr val="B40085"/>
                </a:solidFill>
              </a:rPr>
              <a:t>17.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         सहायसाध्यं राजत्वं चक्रमे कं न वर्तते ।(१.७.९)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“Leadership can be successfully carried out (only) with the help of associates. One wheel alone does not turn”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type="ctrTitle"/>
          </p:nvPr>
        </p:nvSpPr>
        <p:spPr>
          <a:xfrm>
            <a:off x="534139" y="781235"/>
            <a:ext cx="11123721" cy="4039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 </a:t>
            </a:r>
            <a:r>
              <a:rPr b="1" lang="en-US" sz="4000">
                <a:solidFill>
                  <a:srgbClr val="003E1C"/>
                </a:solidFill>
              </a:rPr>
              <a:t>18.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सहायसाध्यं राजत्वं चक्रमे कं न वर्तते ।(१.७.९)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“Leadership can be successfully carried out (only) with the help of associates. One wheel alone does not turn”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ctrTitle"/>
          </p:nvPr>
        </p:nvSpPr>
        <p:spPr>
          <a:xfrm>
            <a:off x="485311" y="257453"/>
            <a:ext cx="10753820" cy="51579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B050"/>
                </a:solidFill>
              </a:rPr>
            </a:br>
            <a:br>
              <a:rPr b="1" lang="en-US" sz="4000">
                <a:solidFill>
                  <a:srgbClr val="00B050"/>
                </a:solidFill>
              </a:rPr>
            </a:br>
            <a:br>
              <a:rPr b="1" lang="en-US" sz="4000">
                <a:solidFill>
                  <a:srgbClr val="00B05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1.</a:t>
            </a:r>
            <a:br>
              <a:rPr b="1" lang="en-US" sz="4000">
                <a:solidFill>
                  <a:srgbClr val="00B05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प्रजासुखे सुखं राज्ञः प्रजानां तु हिते हितम् ।</a:t>
            </a: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नात्मप्रियं हितं राज्ञः प्रजानां तु प्रियं हितम् ॥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“In the happiness of the subjects lies the benefit of the king and in what is beneficial to the subjects is his own benefit” (1.19.34)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ctrTitle"/>
          </p:nvPr>
        </p:nvSpPr>
        <p:spPr>
          <a:xfrm>
            <a:off x="0" y="781234"/>
            <a:ext cx="12191999" cy="5015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 </a:t>
            </a:r>
            <a:r>
              <a:rPr b="1" lang="en-US" sz="4000">
                <a:solidFill>
                  <a:srgbClr val="C00000"/>
                </a:solidFill>
              </a:rPr>
              <a:t>19.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अभिरूपं च कर्मफलमौपायनिकं च लाभं                      पितुरुपनाययेत् ॥(१.१८.४)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“Under the supervision of the officer, he should carry out the task assigned with special zest”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⁃The minister (manager) should work with enthusiasm along with the king (leader)</a:t>
            </a: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ctrTitle"/>
          </p:nvPr>
        </p:nvSpPr>
        <p:spPr>
          <a:xfrm>
            <a:off x="1" y="337351"/>
            <a:ext cx="12191999" cy="6303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 </a:t>
            </a:r>
            <a:r>
              <a:rPr b="1" lang="en-US" sz="4000">
                <a:solidFill>
                  <a:srgbClr val="002060"/>
                </a:solidFill>
              </a:rPr>
              <a:t>20.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सर्वहितमेकस्य ब्रुवतः कुर्युराज्ञाम् ॥(३.१०.३९)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 “They shall obey the orders of one (leader) who proposes what is beneficial to all”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⁃People shall listen to the leader who works towards the benefit of the people 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type="ctrTitle"/>
          </p:nvPr>
        </p:nvSpPr>
        <p:spPr>
          <a:xfrm>
            <a:off x="1" y="337351"/>
            <a:ext cx="12191999" cy="6303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99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CC0099"/>
                </a:solidFill>
              </a:rPr>
              <a:t> 21.</a:t>
            </a:r>
            <a:br>
              <a:rPr b="1" lang="en-US" sz="4000">
                <a:solidFill>
                  <a:srgbClr val="CC0099"/>
                </a:solidFill>
              </a:rPr>
            </a:br>
            <a:br>
              <a:rPr b="1" lang="en-US" sz="4000">
                <a:solidFill>
                  <a:srgbClr val="CC0099"/>
                </a:solidFill>
              </a:rPr>
            </a:br>
            <a:r>
              <a:rPr b="1" lang="en-US" sz="4000">
                <a:solidFill>
                  <a:srgbClr val="CC0099"/>
                </a:solidFill>
              </a:rPr>
              <a:t>सर्वमात्ययिकं कार्यं शृणुयान्नातिपातयेत् (१.१९.३०) </a:t>
            </a:r>
            <a:br>
              <a:rPr b="1" lang="en-US" sz="4000">
                <a:solidFill>
                  <a:srgbClr val="CC0099"/>
                </a:solidFill>
              </a:rPr>
            </a:br>
            <a:br>
              <a:rPr b="1" lang="en-US" sz="4000">
                <a:solidFill>
                  <a:srgbClr val="CC0099"/>
                </a:solidFill>
              </a:rPr>
            </a:br>
            <a:r>
              <a:rPr b="1" lang="en-US" sz="4000">
                <a:solidFill>
                  <a:srgbClr val="CC0099"/>
                </a:solidFill>
              </a:rPr>
              <a:t>“He (The Leader) should hear (at once) every urgent matter, (and) not put it off”</a:t>
            </a:r>
            <a:br>
              <a:rPr b="1" lang="en-US" sz="4000">
                <a:solidFill>
                  <a:srgbClr val="CC0099"/>
                </a:solidFill>
              </a:rPr>
            </a:br>
            <a:br>
              <a:rPr b="1" lang="en-US" sz="4000">
                <a:solidFill>
                  <a:srgbClr val="CC0099"/>
                </a:solidFill>
              </a:rPr>
            </a:br>
            <a:r>
              <a:rPr b="1" lang="en-US" sz="4000">
                <a:solidFill>
                  <a:srgbClr val="CC0099"/>
                </a:solidFill>
              </a:rPr>
              <a:t>⁃Leaders should be good listeners. And they should be quick decisions makers.</a:t>
            </a:r>
            <a:br>
              <a:rPr b="1" lang="en-US" sz="4000">
                <a:solidFill>
                  <a:srgbClr val="CC0099"/>
                </a:solidFill>
              </a:rPr>
            </a:br>
            <a:br>
              <a:rPr b="1" lang="en-US" sz="4000">
                <a:solidFill>
                  <a:srgbClr val="CC0099"/>
                </a:solidFill>
              </a:rPr>
            </a:br>
            <a:endParaRPr b="1" sz="400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>
            <p:ph type="ctrTitle"/>
          </p:nvPr>
        </p:nvSpPr>
        <p:spPr>
          <a:xfrm>
            <a:off x="1" y="337351"/>
            <a:ext cx="12191999" cy="6303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22.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कृच्छ्रसाध्यमतिक्रान्तमसाध्यं वाऽअपि जायते ॥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“An (affair) postponed becomes difficult to settle or even impossible to settle” (1.19.30)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⁃Procrastination has to be avoided by leaders. Do your work right here and now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14:window dir="vert"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ctrTitle"/>
          </p:nvPr>
        </p:nvSpPr>
        <p:spPr>
          <a:xfrm>
            <a:off x="1" y="337351"/>
            <a:ext cx="12191999" cy="63031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</a:t>
            </a:r>
            <a:r>
              <a:rPr b="1" lang="en-US" sz="4000">
                <a:solidFill>
                  <a:srgbClr val="FF0000"/>
                </a:solidFill>
              </a:rPr>
              <a:t>23.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कर्मणामारम्भोपाय : (१.१५.४२)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“The means of starting undertakings”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How to think (1) - Before starting any activity think through the means required. Have a goal and begin with the end in the mind.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>
            <p:ph type="ctrTitle"/>
          </p:nvPr>
        </p:nvSpPr>
        <p:spPr>
          <a:xfrm>
            <a:off x="1" y="337351"/>
            <a:ext cx="12191999" cy="5566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</a:t>
            </a:r>
            <a:r>
              <a:rPr b="1" lang="en-US" sz="4000">
                <a:solidFill>
                  <a:srgbClr val="002060"/>
                </a:solidFill>
              </a:rPr>
              <a:t>24.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पुरुषद्रव्यसंपद् (१.१५.४२)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“The excellence of men and material”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How to think (2) - While doing any work think about the resources required. The people and material have to be used optimally</a:t>
            </a:r>
            <a:br>
              <a:rPr b="1" lang="en-US" sz="4000">
                <a:solidFill>
                  <a:srgbClr val="003E1C"/>
                </a:solidFill>
              </a:rPr>
            </a:b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/>
          <p:nvPr>
            <p:ph type="ctrTitle"/>
          </p:nvPr>
        </p:nvSpPr>
        <p:spPr>
          <a:xfrm>
            <a:off x="88778" y="763480"/>
            <a:ext cx="12191999" cy="5566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</a:t>
            </a:r>
            <a:r>
              <a:rPr b="1" lang="en-US" sz="4000">
                <a:solidFill>
                  <a:srgbClr val="860063"/>
                </a:solidFill>
              </a:rPr>
              <a:t>25.</a:t>
            </a:r>
            <a:br>
              <a:rPr b="1" lang="en-US" sz="4000">
                <a:solidFill>
                  <a:srgbClr val="860063"/>
                </a:solidFill>
              </a:rPr>
            </a:br>
            <a:br>
              <a:rPr b="1" lang="en-US" sz="4000">
                <a:solidFill>
                  <a:srgbClr val="860063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देशकालविभागो (१.१५.४२)</a:t>
            </a:r>
            <a:br>
              <a:rPr b="1" lang="en-US" sz="4000">
                <a:solidFill>
                  <a:srgbClr val="860063"/>
                </a:solidFill>
              </a:rPr>
            </a:br>
            <a:br>
              <a:rPr b="1" lang="en-US" sz="4000">
                <a:solidFill>
                  <a:srgbClr val="860063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“Determination and allocation of the suitable place and time”</a:t>
            </a:r>
            <a:br>
              <a:rPr b="1" lang="en-US" sz="4000">
                <a:solidFill>
                  <a:srgbClr val="860063"/>
                </a:solidFill>
              </a:rPr>
            </a:br>
            <a:br>
              <a:rPr b="1" lang="en-US" sz="4000">
                <a:solidFill>
                  <a:srgbClr val="860063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⁃How to think (3)- One should be able to decide the right  place and time for doing a work, and allocate work accordingly </a:t>
            </a:r>
            <a:br>
              <a:rPr b="1" lang="en-US" sz="4000">
                <a:solidFill>
                  <a:srgbClr val="B40085"/>
                </a:solidFill>
              </a:rPr>
            </a:b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/>
          <p:nvPr>
            <p:ph type="ctrTitle"/>
          </p:nvPr>
        </p:nvSpPr>
        <p:spPr>
          <a:xfrm>
            <a:off x="88778" y="763480"/>
            <a:ext cx="12191999" cy="4696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26.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विनिपातप्रतीकार : (१.१५.४२)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“Provision against failure”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⁃How to think (4)- Have backup plans for every action, person and situation </a:t>
            </a:r>
            <a:br>
              <a:rPr b="1" lang="en-US" sz="4000">
                <a:solidFill>
                  <a:srgbClr val="B40085"/>
                </a:solidFill>
              </a:rPr>
            </a:b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 txBox="1"/>
          <p:nvPr>
            <p:ph type="ctrTitle"/>
          </p:nvPr>
        </p:nvSpPr>
        <p:spPr>
          <a:xfrm>
            <a:off x="177554" y="1455939"/>
            <a:ext cx="12191999" cy="4696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 </a:t>
            </a:r>
            <a:r>
              <a:rPr b="1" lang="en-US" sz="4000">
                <a:solidFill>
                  <a:srgbClr val="821908"/>
                </a:solidFill>
              </a:rPr>
              <a:t>27.</a:t>
            </a:r>
            <a:br>
              <a:rPr b="1" lang="en-US" sz="4000">
                <a:solidFill>
                  <a:srgbClr val="821908"/>
                </a:solidFill>
              </a:rPr>
            </a:br>
            <a:br>
              <a:rPr b="1" lang="en-US" sz="4000">
                <a:solidFill>
                  <a:srgbClr val="821908"/>
                </a:solidFill>
              </a:rPr>
            </a:br>
            <a:r>
              <a:rPr b="1" lang="en-US" sz="4000">
                <a:solidFill>
                  <a:srgbClr val="821908"/>
                </a:solidFill>
              </a:rPr>
              <a:t>कार्य -सिद्धिरिति  (१.१५.४२)</a:t>
            </a:r>
            <a:br>
              <a:rPr b="1" lang="en-US" sz="4000">
                <a:solidFill>
                  <a:srgbClr val="821908"/>
                </a:solidFill>
              </a:rPr>
            </a:br>
            <a:br>
              <a:rPr b="1" lang="en-US" sz="4000">
                <a:solidFill>
                  <a:srgbClr val="821908"/>
                </a:solidFill>
              </a:rPr>
            </a:br>
            <a:r>
              <a:rPr b="1" lang="en-US" sz="4000">
                <a:solidFill>
                  <a:srgbClr val="821908"/>
                </a:solidFill>
              </a:rPr>
              <a:t>“Accomplishment of work”</a:t>
            </a:r>
            <a:br>
              <a:rPr b="1" lang="en-US" sz="4000">
                <a:solidFill>
                  <a:srgbClr val="821908"/>
                </a:solidFill>
              </a:rPr>
            </a:br>
            <a:br>
              <a:rPr b="1" lang="en-US" sz="4000">
                <a:solidFill>
                  <a:srgbClr val="821908"/>
                </a:solidFill>
              </a:rPr>
            </a:br>
            <a:r>
              <a:rPr b="1" lang="en-US" sz="4000">
                <a:solidFill>
                  <a:srgbClr val="821908"/>
                </a:solidFill>
              </a:rPr>
              <a:t>⁃ How to think (5) - If you have started something, make sure it is completed. Leadership is making sure results are achieved. Start and stop not till the end.</a:t>
            </a:r>
            <a:br>
              <a:rPr b="1" lang="en-US" sz="4000">
                <a:solidFill>
                  <a:srgbClr val="821908"/>
                </a:solidFill>
              </a:rPr>
            </a:br>
            <a:endParaRPr b="1" sz="4000">
              <a:solidFill>
                <a:srgbClr val="821908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800">
        <p14:flythrough dir="out"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 txBox="1"/>
          <p:nvPr>
            <p:ph type="ctrTitle"/>
          </p:nvPr>
        </p:nvSpPr>
        <p:spPr>
          <a:xfrm>
            <a:off x="-461640" y="159798"/>
            <a:ext cx="12191999" cy="52023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B40085"/>
                </a:solidFill>
              </a:rPr>
              <a:t>                                          28.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               5 steps of thinking (deliberations)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821908"/>
                </a:solidFill>
              </a:rPr>
            </a:br>
            <a:r>
              <a:rPr b="1" lang="en-US" sz="4000">
                <a:solidFill>
                  <a:srgbClr val="821908"/>
                </a:solidFill>
              </a:rPr>
              <a:t>                </a:t>
            </a:r>
            <a:r>
              <a:rPr b="1" lang="en-US" sz="4000">
                <a:solidFill>
                  <a:srgbClr val="000099"/>
                </a:solidFill>
              </a:rPr>
              <a:t>1.The means of starting undertakings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2.The excellence of men and material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3.Allocation of right time and place 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4.Provision against failure 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              5.Accomplishment of work 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ctrTitle"/>
          </p:nvPr>
        </p:nvSpPr>
        <p:spPr>
          <a:xfrm>
            <a:off x="254491" y="115410"/>
            <a:ext cx="11313112" cy="51668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2060"/>
                </a:solidFill>
              </a:rPr>
              <a:t>                                    2.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प्रदीपः सर्वविद्यानाम् उपायः सर्वकर्मणाम् ।आश्रयः सर्वधर्माणां शश्वद् आन्वीक्ष्हिकी मता ||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“Ānvīkṣikī is ever thought of as the lamp of all sciences, as the means of all actions (and) as the support of all laws and duties” (1.2.12)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/>
          <p:nvPr>
            <p:ph type="ctrTitle"/>
          </p:nvPr>
        </p:nvSpPr>
        <p:spPr>
          <a:xfrm>
            <a:off x="177552" y="204186"/>
            <a:ext cx="11443317" cy="5433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29.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जित्वाऽपि हि क्षिणदण्डकोशः पराजितो भवति" इत्याचार्याः ॥(१७.१३.३१) 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“He should secure an undertaking requiring little expenditure and yielding large profit and get a special advantage”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⁃Be focused on profits !!!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/>
          <p:nvPr>
            <p:ph type="ctrTitle"/>
          </p:nvPr>
        </p:nvSpPr>
        <p:spPr>
          <a:xfrm>
            <a:off x="133164" y="304060"/>
            <a:ext cx="11674138" cy="5433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30.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अटव्यन्तपालपुरराष्ट्रमुख्यैश् च प्रतिसंसर्गं                   गच्छेत् ॥ (१.१६.१७)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“He should establish contacts with forest chieftains, frontier-chiefs and chief officials in the cities and the countryside”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- Leader have good contacts with other leaders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/>
          <p:nvPr>
            <p:ph type="ctrTitle"/>
          </p:nvPr>
        </p:nvSpPr>
        <p:spPr>
          <a:xfrm>
            <a:off x="133164" y="304060"/>
            <a:ext cx="11674138" cy="5433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31.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यत्किंचनकारी न किंचिदासादयति ॥(७.११.३५) 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“One doing whatever pleases him does not achieve anything”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⁃Do not do anything impulsively. Control yourself, think through all scenarios and then act wisely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med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/>
          <p:nvPr>
            <p:ph type="ctrTitle"/>
          </p:nvPr>
        </p:nvSpPr>
        <p:spPr>
          <a:xfrm>
            <a:off x="195308" y="0"/>
            <a:ext cx="11674138" cy="5433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32.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ये चाप्यसंबन्धिनोऽवश्यभर्तव्यास्ते लक्षणमङ्गविद्यां जम्भकविद्यां मायागतमाश्रमधर्मं निमित्तमन्तरचक्रमित्यधीयानाः सत्त्रिणः,                   संसर्गविद्यां वा ॥(१.१२.१) 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“And those who are without relations have to be necessarily maintained”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/>
          <p:nvPr>
            <p:ph type="ctrTitle"/>
          </p:nvPr>
        </p:nvSpPr>
        <p:spPr>
          <a:xfrm>
            <a:off x="195308" y="781233"/>
            <a:ext cx="11674138" cy="492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33.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अहीनकालं राजार्थं स्वार्थं प्रियहितैः सह ।(५.४.११)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“He should declare without loss of time what is in the King’s interest, and beneficial (to the King)”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⁃We should immediately say what is good for the leader and our country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5"/>
          <p:cNvSpPr txBox="1"/>
          <p:nvPr>
            <p:ph type="ctrTitle"/>
          </p:nvPr>
        </p:nvSpPr>
        <p:spPr>
          <a:xfrm>
            <a:off x="195308" y="781233"/>
            <a:ext cx="11674138" cy="492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34.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परार्थं देशकाले च ब्रूयाद्धर्मार्थसंहितम् ॥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“Say at the proper place and time what is in the interest of another, which connects spiritual and material well-being”(5.4.11)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 Always tell what is good for others at the right time and place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/>
          <p:nvPr>
            <p:ph type="ctrTitle"/>
          </p:nvPr>
        </p:nvSpPr>
        <p:spPr>
          <a:xfrm>
            <a:off x="195308" y="781233"/>
            <a:ext cx="11674138" cy="492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35.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तया स्वपक्षं परपक्षं च वशीकरोति कोशदण्डाभ्याम् ॥(१.४.२)</a:t>
            </a: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“The king brings under his sway his own party as well as the party of the enemies, by the use of the treasury and the army”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- To become a winner keep finances and people with you</a:t>
            </a: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p14:dur="1600"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/>
          <p:nvPr>
            <p:ph type="ctrTitle"/>
          </p:nvPr>
        </p:nvSpPr>
        <p:spPr>
          <a:xfrm>
            <a:off x="-142043" y="363982"/>
            <a:ext cx="11674138" cy="49271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36.</a:t>
            </a:r>
            <a:br>
              <a:rPr b="1" lang="en-US" sz="4000">
                <a:solidFill>
                  <a:srgbClr val="860063"/>
                </a:solidFill>
              </a:rPr>
            </a:br>
            <a:br>
              <a:rPr b="1" lang="en-US" sz="4000">
                <a:solidFill>
                  <a:srgbClr val="860063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तीक्ष्णदण्डो हि भूतानामुद्वेजनीयो भवति॥ मृदुदण्डः परिभूयते ॥ यथार्हदण्डः पूज्यते ॥ (१.४.८ - १०)</a:t>
            </a:r>
            <a:br>
              <a:rPr b="1" lang="en-US" sz="4000">
                <a:solidFill>
                  <a:srgbClr val="860063"/>
                </a:solidFill>
              </a:rPr>
            </a:br>
            <a:br>
              <a:rPr b="1" lang="en-US" sz="4000">
                <a:solidFill>
                  <a:srgbClr val="860063"/>
                </a:solidFill>
              </a:rPr>
            </a:br>
            <a:r>
              <a:rPr b="1" lang="en-US" sz="4000">
                <a:solidFill>
                  <a:srgbClr val="860063"/>
                </a:solidFill>
              </a:rPr>
              <a:t>“The king severe with rod (punishment) becomes a terror. A king with mild rod is despised. The king just with the rod is honoured”</a:t>
            </a:r>
            <a:endParaRPr b="1" sz="4000">
              <a:solidFill>
                <a:srgbClr val="860063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900">
        <p14:warp dir="in"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8"/>
          <p:cNvSpPr txBox="1"/>
          <p:nvPr>
            <p:ph type="ctrTitle"/>
          </p:nvPr>
        </p:nvSpPr>
        <p:spPr>
          <a:xfrm>
            <a:off x="221943" y="0"/>
            <a:ext cx="11798423" cy="56373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37.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अप्रणीतस्तु मात्स्यन्यायम् उद्भावयति ॥बलीयानबलं हि ग्रसते दण्डधराभावे ॥ (१.४.१३)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“If the rod is not used at all the stronger swallows the weak in the absence of the wielder of the Rod”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⁃If the leader does not punish, bullying happens</a:t>
            </a: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9"/>
          <p:cNvSpPr txBox="1"/>
          <p:nvPr>
            <p:ph type="ctrTitle"/>
          </p:nvPr>
        </p:nvSpPr>
        <p:spPr>
          <a:xfrm>
            <a:off x="825624" y="0"/>
            <a:ext cx="11798423" cy="56373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38.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देशकालातिपातनेन कर्मणामन्यथाकरणे वा नासकामः कृतमनुमन्येत ॥ ततोन्यमुपस्थापयेत्,                        कर्मनिष्पाकं च ॥(३.१४.१४)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“In case the employee misses the time (of completion) or does the work in a wrong manner, he may complete the work through another”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400">
        <p14:doors dir="vert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ctrTitle"/>
          </p:nvPr>
        </p:nvSpPr>
        <p:spPr>
          <a:xfrm>
            <a:off x="565211" y="479394"/>
            <a:ext cx="11061577" cy="48915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200"/>
              <a:buFont typeface="Arial"/>
              <a:buNone/>
            </a:pPr>
            <a:r>
              <a:rPr b="1" lang="en-US" sz="4200">
                <a:solidFill>
                  <a:srgbClr val="B40085"/>
                </a:solidFill>
              </a:rPr>
              <a:t>3. </a:t>
            </a:r>
            <a:br>
              <a:rPr b="1" lang="en-US" sz="4200">
                <a:solidFill>
                  <a:srgbClr val="B40085"/>
                </a:solidFill>
              </a:rPr>
            </a:br>
            <a:br>
              <a:rPr b="1" lang="en-US" sz="4200">
                <a:solidFill>
                  <a:srgbClr val="B40085"/>
                </a:solidFill>
              </a:rPr>
            </a:br>
            <a:r>
              <a:rPr b="1" lang="en-US" sz="4200">
                <a:solidFill>
                  <a:srgbClr val="B40085"/>
                </a:solidFill>
              </a:rPr>
              <a:t>नित्यक्ष्च विधावृध्दयर्थम्, तन्मूलत्वाव्दिनौअस्य ॥</a:t>
            </a:r>
            <a:br>
              <a:rPr b="1" lang="en-US" sz="4200">
                <a:solidFill>
                  <a:srgbClr val="B40085"/>
                </a:solidFill>
              </a:rPr>
            </a:br>
            <a:br>
              <a:rPr b="1" lang="en-US" sz="4200">
                <a:solidFill>
                  <a:srgbClr val="B40085"/>
                </a:solidFill>
              </a:rPr>
            </a:br>
            <a:br>
              <a:rPr b="1" lang="en-US" sz="4200">
                <a:solidFill>
                  <a:srgbClr val="B40085"/>
                </a:solidFill>
              </a:rPr>
            </a:br>
            <a:r>
              <a:rPr b="1" lang="en-US" sz="4200">
                <a:solidFill>
                  <a:srgbClr val="B40085"/>
                </a:solidFill>
              </a:rPr>
              <a:t>He should have constant association with elders in learning for the sake of improving his training, since training has its root in that (1.5.11) </a:t>
            </a:r>
            <a:endParaRPr b="1" sz="4200">
              <a:solidFill>
                <a:srgbClr val="B40085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0"/>
          <p:cNvSpPr txBox="1"/>
          <p:nvPr>
            <p:ph type="ctrTitle"/>
          </p:nvPr>
        </p:nvSpPr>
        <p:spPr>
          <a:xfrm>
            <a:off x="0" y="82296"/>
            <a:ext cx="11798423" cy="56373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39.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कार्य.सामर्थ्याद्द् हि पुरुष.सामर्थ्यं कल्प्यते ॥(१.८.२८)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“From the capacity for doing work is the ability of the person judged”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-Each person has different capacity to work. Judge the ability of the person  before allocating work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"/>
          <p:cNvSpPr txBox="1"/>
          <p:nvPr>
            <p:ph type="ctrTitle"/>
          </p:nvPr>
        </p:nvSpPr>
        <p:spPr>
          <a:xfrm>
            <a:off x="0" y="82297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40.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सामर्थ्यश् च -- विभज्य_अमात्य.विभवं देश.कालौ च कर्म च</a:t>
            </a: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 “And in accordance with the ability, give the suitably rank among ministers and assign right place, time and work” (1.8.28)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⁃Ability decides everything 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2"/>
          <p:cNvSpPr txBox="1"/>
          <p:nvPr>
            <p:ph type="ctrTitle"/>
          </p:nvPr>
        </p:nvSpPr>
        <p:spPr>
          <a:xfrm>
            <a:off x="0" y="82297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41.</a:t>
            </a: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अमात्याः सर्व एव_एते कार्याः स्युर् न तु मन्त्रिणः ॥ (१.८.२९)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“Having checked the capacity and ability, the (King) should appoint all the ministers”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⁃Only after checking all required qualities, the leader should appoint his managers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3"/>
          <p:cNvSpPr txBox="1"/>
          <p:nvPr>
            <p:ph type="ctrTitle"/>
          </p:nvPr>
        </p:nvSpPr>
        <p:spPr>
          <a:xfrm>
            <a:off x="0" y="82297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42.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“After ascertaining the relative strength or weakness of powers, place, time, revolts in rear, losses, expenses, gains and troubles, of himself and of the enemy, the conqueror should march” (9.1.1)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⁃ Think deep and then attack the enemy</a:t>
            </a: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"/>
          <p:cNvSpPr txBox="1"/>
          <p:nvPr>
            <p:ph type="ctrTitle"/>
          </p:nvPr>
        </p:nvSpPr>
        <p:spPr>
          <a:xfrm>
            <a:off x="0" y="82297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43.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न कंचिद् अवमन्येत सर्वस्य शृणुयान् मतम् । (१.१५.२२)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“He should despise none, (but) should listen to the opinion of every one”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⁃ A leader should be a good listener. Listen to everyone</a:t>
            </a: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"/>
          <p:cNvSpPr txBox="1"/>
          <p:nvPr>
            <p:ph type="ctrTitle"/>
          </p:nvPr>
        </p:nvSpPr>
        <p:spPr>
          <a:xfrm>
            <a:off x="0" y="623835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44.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बालस्य_अप्य् अर्थवद्.वाक्यम् उपयुञ्जीत पण्डितः ॥ (१.१५.२२)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“A wise man should listen and make use of the sensible words of even a child”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 Respect and listen to children. They may give you a brilliant idea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6"/>
          <p:cNvSpPr txBox="1"/>
          <p:nvPr>
            <p:ph type="ctrTitle"/>
          </p:nvPr>
        </p:nvSpPr>
        <p:spPr>
          <a:xfrm>
            <a:off x="71022" y="0"/>
            <a:ext cx="11798423" cy="53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45.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मन्त्र.पूर्वाः सर्व.आरम्भाः ॥ (१.१५.२)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“All undertakings should be preceded by consultation”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⁃Before starting any activity consult an expert. Thus you will not make mistakes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14:window dir="vert"/>
      </p:transition>
    </mc:Choice>
    <mc:Fallback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7"/>
          <p:cNvSpPr txBox="1"/>
          <p:nvPr>
            <p:ph type="ctrTitle"/>
          </p:nvPr>
        </p:nvSpPr>
        <p:spPr>
          <a:xfrm>
            <a:off x="-53268" y="-399496"/>
            <a:ext cx="12192000" cy="61231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46.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मन्त्रयमाणो ह्य् एकेनअर्थ.कृच्छ्रेषु निश्चयं                 नअधिगच्छेत् ॥ (१.१५.३५)</a:t>
            </a: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“Holding a consultation with only one, he may not be able to reach a decision in difficult matters”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⁃ Don’t just consult one person. Check with three experts.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8"/>
          <p:cNvSpPr txBox="1"/>
          <p:nvPr>
            <p:ph type="ctrTitle"/>
          </p:nvPr>
        </p:nvSpPr>
        <p:spPr>
          <a:xfrm>
            <a:off x="-53268" y="-399496"/>
            <a:ext cx="12192000" cy="61231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47.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ततः परेषु कृच्छ्रेण_अर्थ.निश्चयो गम्यते, मन्त्रो वा रक्ष्यते ॥(१.१५.४०)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“With more councillors it is difficult to reach decisions and maintain secrecy”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⁃If you consult too many people you will get confused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9"/>
          <p:cNvSpPr txBox="1"/>
          <p:nvPr>
            <p:ph type="ctrTitle"/>
          </p:nvPr>
        </p:nvSpPr>
        <p:spPr>
          <a:xfrm>
            <a:off x="-53268" y="-399496"/>
            <a:ext cx="12192000" cy="57616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48.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तस्माद् बुद्धि.वृद्धैः सार्धम् अध्यासीत मन्त्रम् ॥(१.१५.२१)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“Therefore sit and counsel with those who are matured in intellect”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⁃Always get advice from matured and experienced people. Not from beginners.</a:t>
            </a: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ctrTitle"/>
          </p:nvPr>
        </p:nvSpPr>
        <p:spPr>
          <a:xfrm>
            <a:off x="68059" y="588145"/>
            <a:ext cx="11694853" cy="60789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3E1C"/>
                </a:solidFill>
              </a:rPr>
              <a:t>4.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राजानमुत्थितमनूत्तिष्ठन्ते भृत्या: ॥ 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“If the king (leader) is energetic, his subjects will be equally energetic” (1.19.1)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⁃Be a role model leader. Whatever you do others follow.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0"/>
          <p:cNvSpPr txBox="1"/>
          <p:nvPr>
            <p:ph type="ctrTitle"/>
          </p:nvPr>
        </p:nvSpPr>
        <p:spPr>
          <a:xfrm>
            <a:off x="124286" y="0"/>
            <a:ext cx="12192000" cy="57616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49.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आत्ययिके कार्ये मन्त्रिणो मन्त्रि.परिषदं च_आहूय ब्रूयात् ॥</a:t>
            </a: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(१.१५.५८)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“In an urgent matter, he should call together the councillors as well as the council of ministers and ask them”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 Even if the matter is urgent consult experts 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1"/>
          <p:cNvSpPr txBox="1"/>
          <p:nvPr>
            <p:ph type="ctrTitle"/>
          </p:nvPr>
        </p:nvSpPr>
        <p:spPr>
          <a:xfrm>
            <a:off x="124286" y="0"/>
            <a:ext cx="12192000" cy="57616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50.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तत्र यद्.भूयिष्ठा ब्रूयुः कार्य.सिद्धि.करं वा तत् कुर्यात् ॥(१.१५.५९)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“What the majority of experts  suggest or what is conducive to the success of the work, that he (leader) should do”</a:t>
            </a:r>
            <a:br>
              <a:rPr b="1" lang="en-US" sz="4000">
                <a:solidFill>
                  <a:srgbClr val="002060"/>
                </a:solidFill>
              </a:rPr>
            </a:br>
            <a:br>
              <a:rPr b="1" lang="en-US" sz="4000">
                <a:solidFill>
                  <a:srgbClr val="002060"/>
                </a:solidFill>
              </a:rPr>
            </a:br>
            <a:r>
              <a:rPr b="1" lang="en-US" sz="4000">
                <a:solidFill>
                  <a:srgbClr val="002060"/>
                </a:solidFill>
              </a:rPr>
              <a:t>⁃ What experts say the leader must do</a:t>
            </a:r>
            <a:endParaRPr b="1" sz="40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p14:dur="1600">
    <p:blinds dir="vert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2"/>
          <p:cNvSpPr txBox="1"/>
          <p:nvPr>
            <p:ph type="ctrTitle"/>
          </p:nvPr>
        </p:nvSpPr>
        <p:spPr>
          <a:xfrm>
            <a:off x="124286" y="0"/>
            <a:ext cx="12192000" cy="57616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51.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यावद्भ्यो गुह्यम् आचष्टे जनेभ्यः पुरुष.अधिपः ।अवशः कर्मणा तेन वश्यो भवति तावताम् ॥ (१.८.९)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“To as many persons the leader communicates a secret; to so many does he become subservient, being helpless by that act” 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- Think before you speak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 p14:dur="2500">
    <p:checker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3"/>
          <p:cNvSpPr txBox="1"/>
          <p:nvPr>
            <p:ph type="ctrTitle"/>
          </p:nvPr>
        </p:nvSpPr>
        <p:spPr>
          <a:xfrm>
            <a:off x="124286" y="0"/>
            <a:ext cx="12192000" cy="57616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52.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सहाय.साध्ये कार्ये द्वैधीभावं गच्छेत् ॥(७.१.१८)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“In a work that can be achieved with the help of an associate, he should resort to a dual policy” (7.1.1)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⁃Take the help of others and achieve your success 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4"/>
          <p:cNvSpPr txBox="1"/>
          <p:nvPr>
            <p:ph type="ctrTitle"/>
          </p:nvPr>
        </p:nvSpPr>
        <p:spPr>
          <a:xfrm>
            <a:off x="124286" y="0"/>
            <a:ext cx="12192000" cy="5353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E1C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53.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अवाप्त.अर्थः कालं न_अतिक्रामयेत्  (१.१५.४५)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“Having found a matter for consideration, he should not allow time to pass”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⁃Start your work right here and now. Don’t waste time 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800">
        <p14:flythrough dir="out"/>
      </p:transition>
    </mc:Choice>
    <mc:Fallback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5"/>
          <p:cNvSpPr txBox="1"/>
          <p:nvPr>
            <p:ph type="ctrTitle"/>
          </p:nvPr>
        </p:nvSpPr>
        <p:spPr>
          <a:xfrm>
            <a:off x="124286" y="467360"/>
            <a:ext cx="12192000" cy="5353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54.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सर्वं चावेक्षितं द्रव्यं निबद्धागमनिर्गमम् ।निर्गच्छेदभिगच्छेद्वा मुद्रासंक्रान्तभूमिकम् ॥१.२०.२३)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“Every object should go out of or come into (the palace) after it is examined and its arrival or departure recorded”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⁃ Keep all records</a:t>
            </a:r>
            <a:endParaRPr b="1" sz="400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6"/>
          <p:cNvSpPr txBox="1"/>
          <p:nvPr>
            <p:ph type="ctrTitle"/>
          </p:nvPr>
        </p:nvSpPr>
        <p:spPr>
          <a:xfrm>
            <a:off x="124286" y="467360"/>
            <a:ext cx="12192000" cy="5353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55.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दैवं मानुषं वा प्रकृतिव्यसनमनयापनयाभ्यां                       सम्भवति ॥ (०८.१.०२)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“A calamity of a constituent, of a divine or human origin, springs from ill luck or wrong policy”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 A bad event happens due to bad luck or bad planning. Therefore plan well.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7"/>
          <p:cNvSpPr txBox="1"/>
          <p:nvPr>
            <p:ph type="ctrTitle"/>
          </p:nvPr>
        </p:nvSpPr>
        <p:spPr>
          <a:xfrm>
            <a:off x="124286" y="467360"/>
            <a:ext cx="11975978" cy="49036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56.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आप्तपुरुषाधिष्ठितौ दुर्गप्रत्यन्तस्थौ वा कोशदण्डावेकस्थौ कारयेत्, कुल्यकुमारमुख्यांश्चान्यापदेशेन ॥ (०५.६.०७)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“Leader should cause the treasury and the army to be collected in one place, in the fortified city, in charge of trustworthy men”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8"/>
          <p:cNvSpPr txBox="1"/>
          <p:nvPr>
            <p:ph type="ctrTitle"/>
          </p:nvPr>
        </p:nvSpPr>
        <p:spPr>
          <a:xfrm>
            <a:off x="124286" y="467360"/>
            <a:ext cx="11975978" cy="49036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57.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राज्ञोऽभ्यन्तरो बाह्यो वा कोप इति ॥ (८.२.२)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“For the king, there is (danger of) revolt in the interior or in the outer regions”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⁃The leader has the danger of being attacked. So be alert and careful 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900">
        <p14:warp dir="in"/>
      </p:transition>
    </mc:Choice>
    <mc:Fallback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9"/>
          <p:cNvSpPr txBox="1"/>
          <p:nvPr>
            <p:ph type="ctrTitle"/>
          </p:nvPr>
        </p:nvSpPr>
        <p:spPr>
          <a:xfrm>
            <a:off x="124286" y="932154"/>
            <a:ext cx="11975978" cy="47584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58.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ताननुगुणान् भुञ्जीत सामदानाभ्याम्, विगुणान् भेददण्डाभ्याम् ॥(११.१.३)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“He should win over those of them who are friendly with conciliation and gifts, those hostile through dissensions and force”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⁃ Sama, Dana, Danda,Bheda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type="ctrTitle"/>
          </p:nvPr>
        </p:nvSpPr>
        <p:spPr>
          <a:xfrm>
            <a:off x="85814" y="584816"/>
            <a:ext cx="11499545" cy="56883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C00000"/>
                </a:solidFill>
              </a:rPr>
              <a:t>5. 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प्रमाधन्तमनुप्रमाधन्ति ॥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If the king (leader) is slack and lazy in performing his duties, the subjects will also be lazy(1.19.2) </a:t>
            </a:r>
            <a:br>
              <a:rPr b="1" lang="en-US" sz="4000">
                <a:solidFill>
                  <a:srgbClr val="C00000"/>
                </a:solidFill>
              </a:rPr>
            </a:br>
            <a:br>
              <a:rPr b="1" lang="en-US" sz="40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⁃Leaders should not be lazy. If that happens even others will become lazy</a:t>
            </a:r>
            <a:br>
              <a:rPr b="1" lang="en-US" sz="4000">
                <a:solidFill>
                  <a:srgbClr val="C00000"/>
                </a:solidFill>
              </a:rPr>
            </a:br>
            <a:endParaRPr b="1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0"/>
          <p:cNvSpPr txBox="1"/>
          <p:nvPr>
            <p:ph type="ctrTitle"/>
          </p:nvPr>
        </p:nvSpPr>
        <p:spPr>
          <a:xfrm>
            <a:off x="108011" y="346229"/>
            <a:ext cx="11975978" cy="5335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59.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कोशपूर्वाः सर्वारम्भाः ॥ (२.८.१)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“All undertakings are dependent first on the treasury”</a:t>
            </a: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990033"/>
                </a:solidFill>
              </a:rPr>
              <a:t>⁃All activities require finance. So be money conscious, but not money minded.</a:t>
            </a:r>
            <a:endParaRPr b="1" sz="4000">
              <a:solidFill>
                <a:srgbClr val="990033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1"/>
          <p:cNvSpPr txBox="1"/>
          <p:nvPr>
            <p:ph type="ctrTitle"/>
          </p:nvPr>
        </p:nvSpPr>
        <p:spPr>
          <a:xfrm>
            <a:off x="108011" y="0"/>
            <a:ext cx="11975978" cy="53354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60.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तस्मात्पूर्वं कोशमवेक्षेत ॥ (२.८.२)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“(Since finance is important) he (the leader) should look to the treasury first”</a:t>
            </a:r>
            <a:br>
              <a:rPr b="1" lang="en-US" sz="4000">
                <a:solidFill>
                  <a:srgbClr val="003E1C"/>
                </a:solidFill>
              </a:rPr>
            </a:br>
            <a:br>
              <a:rPr b="1" lang="en-US" sz="4000">
                <a:solidFill>
                  <a:srgbClr val="003E1C"/>
                </a:solidFill>
              </a:rPr>
            </a:br>
            <a:r>
              <a:rPr b="1" lang="en-US" sz="4000">
                <a:solidFill>
                  <a:srgbClr val="003E1C"/>
                </a:solidFill>
              </a:rPr>
              <a:t>⁃Do budgeting before starting anything </a:t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a2eacee569_0_0"/>
          <p:cNvSpPr txBox="1"/>
          <p:nvPr>
            <p:ph type="ctrTitle"/>
          </p:nvPr>
        </p:nvSpPr>
        <p:spPr>
          <a:xfrm>
            <a:off x="108000" y="727950"/>
            <a:ext cx="11976000" cy="51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endParaRPr b="1" sz="4000">
              <a:solidFill>
                <a:srgbClr val="99003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9900FF"/>
                </a:solidFill>
              </a:rPr>
              <a:t>61.</a:t>
            </a:r>
            <a:br>
              <a:rPr b="1" lang="en-US" sz="4000">
                <a:solidFill>
                  <a:srgbClr val="9900FF"/>
                </a:solidFill>
              </a:rPr>
            </a:br>
            <a:r>
              <a:rPr b="1" lang="en-US" sz="4000">
                <a:solidFill>
                  <a:srgbClr val="9900FF"/>
                </a:solidFill>
              </a:rPr>
              <a:t>तस्मान्नित्योत्थितो राजा कुर्यादर्थानुशासनम् । अर्थस्य मूलमुत्थानमनर्थस्य विपर्ययः ॥ (१.१९.३५)</a:t>
            </a:r>
            <a:endParaRPr b="1" sz="4000">
              <a:solidFill>
                <a:srgbClr val="99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>
              <a:solidFill>
                <a:srgbClr val="99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000">
                <a:solidFill>
                  <a:srgbClr val="9900FF"/>
                </a:solidFill>
              </a:rPr>
              <a:t>“Be ever active in the management of the economy because the root of wealth is economic activity; inactivity brings material distress”</a:t>
            </a:r>
            <a:endParaRPr b="1" sz="4000">
              <a:solidFill>
                <a:srgbClr val="99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40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a2eacee569_0_5"/>
          <p:cNvSpPr txBox="1"/>
          <p:nvPr>
            <p:ph type="ctrTitle"/>
          </p:nvPr>
        </p:nvSpPr>
        <p:spPr>
          <a:xfrm>
            <a:off x="108000" y="727950"/>
            <a:ext cx="11976000" cy="522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br>
              <a:rPr b="1" lang="en-US" sz="4000">
                <a:solidFill>
                  <a:srgbClr val="990033"/>
                </a:solidFill>
              </a:rPr>
            </a:br>
            <a:br>
              <a:rPr b="1" lang="en-US" sz="4000">
                <a:solidFill>
                  <a:srgbClr val="990033"/>
                </a:solidFill>
              </a:rPr>
            </a:br>
            <a:r>
              <a:rPr b="1" lang="en-US" sz="4000">
                <a:solidFill>
                  <a:srgbClr val="1155CC"/>
                </a:solidFill>
              </a:rPr>
              <a:t>62.</a:t>
            </a:r>
            <a:br>
              <a:rPr b="1" lang="en-US" sz="4000">
                <a:solidFill>
                  <a:srgbClr val="1155CC"/>
                </a:solidFill>
              </a:rPr>
            </a:br>
            <a:r>
              <a:rPr b="1" lang="en-US" sz="4000">
                <a:solidFill>
                  <a:srgbClr val="1155CC"/>
                </a:solidFill>
              </a:rPr>
              <a:t>अनुत्थाने ध्रुवो नाशः प्राप्तस्यानागतस्य च । प्राप्यते फलमुत्थानाल्लभते चार्थसम्पदम् ॥(१.१९.३६)</a:t>
            </a:r>
            <a:endParaRPr b="1" sz="40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000">
                <a:solidFill>
                  <a:srgbClr val="1155CC"/>
                </a:solidFill>
              </a:rPr>
              <a:t> </a:t>
            </a:r>
            <a:endParaRPr b="1" sz="40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000">
                <a:solidFill>
                  <a:srgbClr val="1155CC"/>
                </a:solidFill>
              </a:rPr>
              <a:t>“Without an active policy, both current prosperity and future gains are destroyed”</a:t>
            </a:r>
            <a:endParaRPr b="1" sz="40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0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000">
                <a:solidFill>
                  <a:srgbClr val="1155CC"/>
                </a:solidFill>
              </a:rPr>
              <a:t>⁃ Be active not lazy. Or earned wealth will also be lost</a:t>
            </a:r>
            <a:endParaRPr b="1" sz="40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a2eacee569_1_2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63.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दिवसपञ्चरात्रपक्षमासचातुर्मास्यसंवत्सरैश्च प्रतिसमानयेत् ॥ (२.७.३०)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“He (leader) should check the accounts for each day, group of 5 days, a fortnight, month, three months, and a year”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⁃Regularly check your accounts 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#चाणक्य #Cāṇakya</a:t>
            </a:r>
            <a:endParaRPr b="1" sz="34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ad4d976e41_0_1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64.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Qualities of a good team - 1 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पितृ.पैतामहं (६.१.१२)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“Coming down directly from father and grandfather”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- If the person is known as a family over generations, you know his conduct and can be part of your team 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#चाणक्य #Cāṇakya #India2025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d4d976e41_0_5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65.</a:t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Qualities of a good team - 3</a:t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वश्यम्  (६.१.१२)</a:t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“open to conviction / obedient”</a:t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- Your team members should be obedient, open minded and ready to accept your decisions.</a:t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300">
                <a:solidFill>
                  <a:srgbClr val="741B47"/>
                </a:solidFill>
              </a:rPr>
              <a:t>#चाणक्य #Cāṇakya #India2025 #Leadership</a:t>
            </a:r>
            <a:endParaRPr b="1" sz="3400">
              <a:solidFill>
                <a:srgbClr val="741B47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ad4d976e41_0_1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66.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Qualities of a good team - 3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वश्यम्  (६.१.१२)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“open to conviction / obedient”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- Your team members should be obedient, open minded and ready to accept your decisions.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#चाणक्य #Cāṇakya #India2025 #Leadership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ad4d976e41_0_15"/>
          <p:cNvSpPr txBox="1"/>
          <p:nvPr>
            <p:ph type="ctrTitle"/>
          </p:nvPr>
        </p:nvSpPr>
        <p:spPr>
          <a:xfrm>
            <a:off x="108000" y="1173300"/>
            <a:ext cx="11976000" cy="508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67.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Qualities of a good team - 4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अद्वैध्यं  (६.१.१२)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 “never falling foul”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⁃You team should not do anything illegal or not of moral conduct. They should be trustworthy 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#चाणक्य #Cāṇakya #India2025 #Leadership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ad4d976e41_0_20"/>
          <p:cNvSpPr txBox="1"/>
          <p:nvPr>
            <p:ph type="ctrTitle"/>
          </p:nvPr>
        </p:nvSpPr>
        <p:spPr>
          <a:xfrm>
            <a:off x="108000" y="1024575"/>
            <a:ext cx="11976000" cy="520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68.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Qualities of a good team - 5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महल्.लघु. समुत्थम् इति मित्र.सम्पत् ॥ (६.१.१२)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“capable of making preparations for war quickly and on a large scale, is an ally”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⁃A good team should be able to mobile resources quickly and immediately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ctrTitle"/>
          </p:nvPr>
        </p:nvSpPr>
        <p:spPr>
          <a:xfrm>
            <a:off x="85814" y="248575"/>
            <a:ext cx="11499545" cy="5069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0099"/>
                </a:solidFill>
              </a:rPr>
              <a:t>6. 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कर्माणि चास्य भक्शयन्ति ॥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 If the (leader) is lazy (in performing his duties) the subjects thereby, eat into his wealth.</a:t>
            </a:r>
            <a:br>
              <a:rPr b="1" lang="en-US" sz="4000">
                <a:solidFill>
                  <a:srgbClr val="000099"/>
                </a:solidFill>
              </a:rPr>
            </a:br>
            <a:br>
              <a:rPr b="1" lang="en-US" sz="4000">
                <a:solidFill>
                  <a:srgbClr val="000099"/>
                </a:solidFill>
              </a:rPr>
            </a:br>
            <a:r>
              <a:rPr b="1" lang="en-US" sz="4000">
                <a:solidFill>
                  <a:srgbClr val="000099"/>
                </a:solidFill>
              </a:rPr>
              <a:t>⁃Lazy leader makes others lazy. And then they take the wealth and become corrupt. (1.19.3)</a:t>
            </a:r>
            <a:endParaRPr b="1" sz="400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14:window dir="vert"/>
      </p:transition>
    </mc:Choice>
    <mc:Fallback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ad4d976e41_0_25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69.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Qualities of a good team - 6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वश्यस्तुष्टभृतपुत्रदारः (६.१.११)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“Happy in keeping their sons and wives well contented”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⁃If the team members keep their families happy, they will work better 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#चाणक्य #Cāṇakya #India2025 #Leadership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ad4d976e41_0_3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70</a:t>
            </a:r>
            <a:r>
              <a:rPr b="1" lang="en-US" sz="3400">
                <a:solidFill>
                  <a:schemeClr val="dk2"/>
                </a:solidFill>
              </a:rPr>
              <a:t>.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Qualities of a good team - 7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प्रवासेष्वविसंवादितः  (६.१.११)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“Not averse to making a long sojourn”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⁃The team members should be ready for sojourn (to travel and stay anywhere) for work.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chemeClr val="dk2"/>
                </a:solidFill>
              </a:rPr>
              <a:t>#चाणक्य #Cāṇakya #India2025 #Leadership</a:t>
            </a:r>
            <a:endParaRPr b="1" sz="34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t/>
            </a:r>
            <a:endParaRPr b="1" sz="3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ad4d976e41_0_35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71.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Qualities of a good team - 8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सर्वत्राप्रतिहतो   (६.१.११)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“Ever and everywhere invincible”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⁃Your team should be so powerful that they cannot be defeated anywhere </a:t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3E1C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3E1C"/>
                </a:solidFill>
              </a:rPr>
              <a:t>#चाणक्य #Cāṇakya #India2025 #Leadership</a:t>
            </a:r>
            <a:endParaRPr b="1" sz="3400">
              <a:solidFill>
                <a:srgbClr val="003E1C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af4e8439e2_0_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72.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Qualities of a good team - 9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दुःखसहो (६.१.११)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“Endowed with the power of endurance”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⁃The team should be able to withstand difficulties and painful times 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#चाणक्य #Cāṇakya #India2025 #Leadership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af4e8439e2_0_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73.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Qualities of a good team - 10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बहुयुद्धः  (६.१.११)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“Trained in fighting various kinds of battles”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- Do not expect your team to perform without training. So give them the best training 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#चाणक्य #Cāṇakya #India2025 #Leadership</a:t>
            </a:r>
            <a:endParaRPr b="1" sz="3400">
              <a:solidFill>
                <a:srgbClr val="741B47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af4e8439e2_0_1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74.</a:t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Qualities of a good team - 11</a:t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सर्वयुद्धप्रहरणविद्याविशारदः (६.१.११)</a:t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“Skilled in handling various forms of weapons”</a:t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⁃Your team should be skilled in using all tools and techniques </a:t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74E1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74E13"/>
                </a:solidFill>
              </a:rPr>
              <a:t>#चाणक्य #Cāṇakya #India2025 #Leadership</a:t>
            </a:r>
            <a:endParaRPr b="1" sz="3400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af4e8439e2_0_1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75.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Qualities of a good team - 12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सहवृद्धिक्षयिकत्वादद्वैध्यः॥ (६.१.११)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“Being together in success and failure”(6.1.11)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⁃The team members should always be together in good and bad times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#चाणक्य #Cāṇakya #India2025 #Leadership</a:t>
            </a:r>
            <a:endParaRPr b="1" sz="3400">
              <a:solidFill>
                <a:srgbClr val="741B47"/>
              </a:solidFill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af4e8439e2_0_18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76.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Qualities of a good manager - 1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शुश्रूषा (६.१.४)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“Desire to learn”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- A manager should have the ability to learn, unlearn, relearn and keep himself updated</a:t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00"/>
                </a:solidFill>
              </a:rPr>
              <a:t>#चाणक्य #Cāṇakya #India2025 #Leadership</a:t>
            </a:r>
            <a:endParaRPr b="1" sz="3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af4e8439e2_0_2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77.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Qualities of a good manager - 2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श्रवण (६.१.४)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“Good listener”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⁃A manager should not just hear, but be able to listen and understand others 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#चाणक्य #Cāṇakya #India2025 #Leadership</a:t>
            </a:r>
            <a:endParaRPr b="1" sz="34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a91558fb7e_0_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78.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Qualities of a good manager - 3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ग्रहण (६.१.४)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“Perception”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- A manager should be able to perceive things from different dimensions 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#चाणक्य #Cāṇakya #India2025 #Leadership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>
            <p:ph type="ctrTitle"/>
          </p:nvPr>
        </p:nvSpPr>
        <p:spPr>
          <a:xfrm>
            <a:off x="423166" y="275208"/>
            <a:ext cx="10931374" cy="5637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0085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B40085"/>
                </a:solidFill>
              </a:rPr>
              <a:t>7. 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द्विषभ्दिक्ष्चातिसंधीयते ॥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“A lazy king (leader) will easily fall into the hands of the enemies” (1.19.4)</a:t>
            </a:r>
            <a:br>
              <a:rPr b="1" lang="en-US" sz="4000">
                <a:solidFill>
                  <a:srgbClr val="B40085"/>
                </a:solidFill>
              </a:rPr>
            </a:br>
            <a:br>
              <a:rPr b="1" lang="en-US" sz="4000">
                <a:solidFill>
                  <a:srgbClr val="B40085"/>
                </a:solidFill>
              </a:rPr>
            </a:br>
            <a:r>
              <a:rPr b="1" lang="en-US" sz="4000">
                <a:solidFill>
                  <a:srgbClr val="B40085"/>
                </a:solidFill>
              </a:rPr>
              <a:t>⁃If the leader is lazy then the competition will take over. Due to your laziness the enemies win.</a:t>
            </a:r>
            <a:endParaRPr b="1" sz="4000">
              <a:solidFill>
                <a:srgbClr val="B40085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a91558fb7e_0_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79.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Qualities of a good manager - 4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धारणा (६.१.४)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“Retention in memory”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⁃A manager should remember what has been told and should be able recollect it when required </a:t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C78D8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C78D8"/>
                </a:solidFill>
              </a:rPr>
              <a:t>#चाणक्य #Cāṇakya #India2025 #Leadership</a:t>
            </a:r>
            <a:endParaRPr b="1" sz="34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b4b4844c19_0_1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80</a:t>
            </a:r>
            <a:r>
              <a:rPr b="1" lang="en-US" sz="3400">
                <a:solidFill>
                  <a:srgbClr val="FF00FF"/>
                </a:solidFill>
              </a:rPr>
              <a:t>.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Qualities of a good manager - 5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विञानो  (६.१.४) 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“Deliberation”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- The manager should consider everything and should think properly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#चाणक्य #Cāṇakya #India2025 #Leadership</a:t>
            </a:r>
            <a:endParaRPr b="1"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a91558fb7e_0_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81.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Qualities of a good manager - 6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अपोह (६.१.४)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“Inference” 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- The ability to diagnose a problem and infer results 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4C1130"/>
                </a:solidFill>
              </a:rPr>
              <a:t>#चाणक्य #Cāṇakya #India2025 #Leadership</a:t>
            </a:r>
            <a:endParaRPr b="1" sz="3400">
              <a:solidFill>
                <a:srgbClr val="4C113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4C1130"/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a91558fb7e_0_1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82</a:t>
            </a:r>
            <a:r>
              <a:rPr b="1" lang="en-US" sz="3400">
                <a:solidFill>
                  <a:srgbClr val="7F6000"/>
                </a:solidFill>
              </a:rPr>
              <a:t>.</a:t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Qualities of a good manager - 7</a:t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तत्त्व.अभिनिवेशाः प्रज्ञा.गुणाः ॥ (६.१.४)</a:t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Steadfast adherence to conclusions”</a:t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- A manager should be intelligent enough to  reach conclusions fast</a:t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F6000"/>
                </a:solidFill>
              </a:rPr>
              <a:t>#चाणक्य #Cāṇakya #India2025 #Leadership</a:t>
            </a:r>
            <a:endParaRPr b="1" sz="3400">
              <a:solidFill>
                <a:srgbClr val="7F6000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91558fb7e_0_2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83.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Qualities of a good manager - 8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शौर्यममर्ष :  (६.१.५)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“Valour and determination of purpose”(6.1.5)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- The manager should be determined to achieve the purpose with valour </a:t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741B47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741B47"/>
                </a:solidFill>
              </a:rPr>
              <a:t>#चाणक्य #Cāṇakya #India2025 #Leadership</a:t>
            </a:r>
            <a:endParaRPr b="1" sz="3400">
              <a:solidFill>
                <a:srgbClr val="741B47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a91558fb7e_0_28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84.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Qualities of a good manager - 9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शीध्रता (६.१.५)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“Quickness”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 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-  The manager should be quick and swift in taking decisions and acting on them</a:t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5B0F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5B0F00"/>
                </a:solidFill>
              </a:rPr>
              <a:t>#चाणक्य #Cāṇakya #India2025 #Leadership #Chanakya</a:t>
            </a:r>
            <a:endParaRPr b="1" sz="3400">
              <a:solidFill>
                <a:srgbClr val="5B0F00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b2c6987978_0_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85.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Qualities of a good manager - 10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दाक्ष्यं चोत्साहगुणा: ॥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(६.१.५)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“Probity and the aspects of enthusiasm”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- The manager should have high moral principals, honesty, decency along with enthusiasm 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#चाणक्य #Cāṇakya #India2025 #Leadership #Chanakya</a:t>
            </a:r>
            <a:endParaRPr b="1"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b2c6987978_0_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86.</a:t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Qualities of a good manager - 11</a:t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वाग्मी प्रगल्भ : (६.१.६)</a:t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“Possessed of a sharp intellect”</a:t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⁃Managers need to have a sharp intellect to understand issues properly </a:t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9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99"/>
                </a:solidFill>
              </a:rPr>
              <a:t>#चाणक्य #Cāṇakya #India2025 #Leadership #Chanakya</a:t>
            </a:r>
            <a:endParaRPr b="1" sz="34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b2c6987978_0_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87.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Qualities of a good manager - 12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स्मृति (६.१.६)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“strong memory”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⁃Good memory helps one to recollect things and events when required</a:t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0000"/>
                </a:solidFill>
              </a:rPr>
              <a:t>#चाणक्य #Cāṇakya #India2025 #Leadership #Chanakya</a:t>
            </a:r>
            <a:endParaRPr b="1" sz="3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b2c6987978_0_1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88.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Qualities of a good manager - 13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मति  (६.१.६)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“A keen mind”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⁃A keen and ever learning mind is required for a person in managerial position 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0000FF"/>
                </a:solidFill>
              </a:rPr>
              <a:t>#चाणक्य #Cāṇakya #India2025 #Leadership #Chanakya</a:t>
            </a:r>
            <a:endParaRPr b="1" sz="3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>
            <p:ph type="ctrTitle"/>
          </p:nvPr>
        </p:nvSpPr>
        <p:spPr>
          <a:xfrm>
            <a:off x="582964" y="-1"/>
            <a:ext cx="10611778" cy="58326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FF0000"/>
                </a:solidFill>
              </a:rPr>
              <a:t>8. 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तस्मादुत्थानमात्मन: कुर्वीत ॥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“Hence, the king should himself always be energetic” (1.19.5)</a:t>
            </a:r>
            <a:br>
              <a:rPr b="1" lang="en-US" sz="4000">
                <a:solidFill>
                  <a:srgbClr val="FF0000"/>
                </a:solidFill>
              </a:rPr>
            </a:br>
            <a:br>
              <a:rPr b="1" lang="en-US" sz="4000">
                <a:solidFill>
                  <a:srgbClr val="FF0000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⁃A leader always has to be enthusiastic and energetic. And make others also enthusiastic and energetic.</a:t>
            </a:r>
            <a:endParaRPr b="1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b2c6987978_0_1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/>
              <a:t>89.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/>
              <a:t>Qualities of a good manager - 14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/>
              <a:t>बलवान्  (६.१.६)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/>
              <a:t>“Energetic”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/>
              <a:t>⁃With high levels of energy the manager will be able to inspire the other team members 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/>
              <a:t>#चाणक्य #Cāṇakya #India2025 #Leadership #Chanakya</a:t>
            </a:r>
            <a:endParaRPr b="1" sz="3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b2c6987978_0_2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90</a:t>
            </a:r>
            <a:r>
              <a:rPr b="1" lang="en-US" sz="3400">
                <a:solidFill>
                  <a:srgbClr val="CC4125"/>
                </a:solidFill>
              </a:rPr>
              <a:t>.</a:t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Qualities of a good manager - 15</a:t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उदग्रः स्व्.अवग्रहः कृत.</a:t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“Powerful and one who expands and conquers”</a:t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⁃A manager should have the power to expand the work and conquer new territories </a:t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C412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CC4125"/>
                </a:solidFill>
              </a:rPr>
              <a:t>#चाणक्य #Cāṇakya #India2025 #Leadership #Chanakya</a:t>
            </a:r>
            <a:endParaRPr b="1" sz="3400"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b2c6987978_0_2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91</a:t>
            </a:r>
            <a:r>
              <a:rPr b="1" lang="en-US" sz="3400">
                <a:solidFill>
                  <a:srgbClr val="860063"/>
                </a:solidFill>
              </a:rPr>
              <a:t>.</a:t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Qualities of a good manager - 16</a:t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कृत.शिल्पो  (६.१.६)</a:t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“Trained in all kinds of arts”</a:t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- When one is having a knowledge of different arts, one develops a multidisciplinary approach </a:t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8600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860063"/>
                </a:solidFill>
              </a:rPr>
              <a:t>#चाणक्य #Cāṇakya #India2025 #Leadership #Chanakya</a:t>
            </a:r>
            <a:endParaRPr b="1" sz="3400">
              <a:solidFill>
                <a:srgbClr val="860063"/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b2c6987978_0_3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92</a:t>
            </a:r>
            <a:r>
              <a:rPr b="1" lang="en-US" sz="3400">
                <a:solidFill>
                  <a:srgbClr val="FF0000"/>
                </a:solidFill>
              </a:rPr>
              <a:t>.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Qualities of a good manager - 17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अव्यसनो   (६.१.६)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“Free from Vices”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⁃A manager will have to be free from vices and immoral behaviour 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#चाणक्य #Cāṇakya #India2025 #Leadership #Chanakya</a:t>
            </a:r>
            <a:endParaRPr b="1" sz="3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b30320dd8f_0_1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93.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Qualities of a good manager - 18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दण्ड.नाय्य् उपकार.अपकारयोर् दृष्ट  प्रतीकारी ह्रीमान्आपत्. (६.१.६)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“Capable of paying in the same coin by way of awarding punishments or rewards”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- Tit for tat should be the way to deal </a:t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FF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FF"/>
                </a:solidFill>
              </a:rPr>
              <a:t>#चाणक्य #Cāṇakya #India2025 #Leadership #Chanakya</a:t>
            </a:r>
            <a:endParaRPr b="1" sz="3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b30320dd8f_0_5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94.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Qualities of a good manager - 19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आपत्.प्रकृत्योर् (६.१.६)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“Capable of taking remedial measures against dangers”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⁃Should be ready to fight and overcome any danger 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20124D"/>
                </a:solidFill>
              </a:rPr>
              <a:t>#चाणक्य #Cāṇakya #India2025 #Leadership #Chanakya</a:t>
            </a:r>
            <a:endParaRPr b="1" sz="3400">
              <a:solidFill>
                <a:srgbClr val="20124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b30320dd8f_0_12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95.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Qualities of a good manager - 20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विनियोक्ता (६.१.६)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“Possessed of dignity”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⁃Manager should be dignified and graceful in his dealings 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#चाणक्य #Cāṇakya #India2025 #Leadership #Chanakya</a:t>
            </a:r>
            <a:endParaRPr b="1" sz="3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b4a609be18_0_0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96.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Qualities of a good manager - 21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दीर्घ.दूर.दर्शी  (६.१.६)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“Possessed of foresight”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⁃One should be able to see what will be the future impact of all activities 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51C75"/>
                </a:solidFill>
              </a:rPr>
              <a:t>#चाणक्य #Cāṇakya #India2025 #Leadership #Chanakya</a:t>
            </a:r>
            <a:endParaRPr b="1" sz="3400">
              <a:solidFill>
                <a:srgbClr val="351C7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b4a609be18_0_4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97.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Qualities of a good manager - 22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देश.काल.पुरुष.कार.कार्य.प्रधानः  (६.१.६)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“Ready to avail himself of opportunities when afforded in respect of place, time, and manly efforts”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- He should be able to make use of every opportunity 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38761D"/>
                </a:solidFill>
              </a:rPr>
              <a:t>#चाणक्य #Cāṇakya #India2025 #Leadership #Chanakya</a:t>
            </a:r>
            <a:endParaRPr b="1" sz="3400">
              <a:solidFill>
                <a:srgbClr val="38761D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b4a609be18_0_9"/>
          <p:cNvSpPr txBox="1"/>
          <p:nvPr>
            <p:ph type="ctrTitle"/>
          </p:nvPr>
        </p:nvSpPr>
        <p:spPr>
          <a:xfrm>
            <a:off x="108000" y="1173300"/>
            <a:ext cx="11976000" cy="47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40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98.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Qualities of a good manager - 23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संधि.विक्रम.त्याग.सम्यम.पण.परच्.छिद्र.विभागी  (६.१.६)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“Clever enough to discern the causes necessitating the cessation of treaty or war with an enemy”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- Should be clever to know how deal with an enemy 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400">
                <a:solidFill>
                  <a:srgbClr val="FF0000"/>
                </a:solidFill>
              </a:rPr>
              <a:t>#चाणक्य #Cāṇakya #India2025 #Leadership #Chanakya</a:t>
            </a:r>
            <a:endParaRPr b="1" sz="34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2020-05-17T04:38:02Z</dcterms:created>
  <dc:creator>Sudeep Kumar</dc:creator>
</cp:coreProperties>
</file>